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CC009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5/4/2020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La </a:t>
            </a:r>
            <a:r>
              <a:rPr lang="en-CA" dirty="0" err="1" smtClean="0"/>
              <a:t>tendance</a:t>
            </a:r>
            <a:r>
              <a:rPr lang="en-CA" dirty="0" smtClean="0"/>
              <a:t> </a:t>
            </a:r>
            <a:r>
              <a:rPr lang="en-CA" dirty="0" err="1" smtClean="0"/>
              <a:t>centrale</a:t>
            </a:r>
            <a:r>
              <a:rPr lang="en-CA" dirty="0" smtClean="0"/>
              <a:t> et </a:t>
            </a:r>
            <a:r>
              <a:rPr lang="en-CA" dirty="0" err="1" smtClean="0"/>
              <a:t>l’étendue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Le mode, la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moyenne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, la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médiane</a:t>
            </a:r>
            <a:r>
              <a:rPr lang="en-CA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et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l’étendue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8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6600" dirty="0" smtClean="0"/>
              <a:t>Le mode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497"/>
            <a:ext cx="6711696" cy="66355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2800" dirty="0" smtClean="0"/>
              <a:t>Compte combien de fois chaque donnée est représentée.</a:t>
            </a:r>
          </a:p>
          <a:p>
            <a:endParaRPr lang="fr-CA" dirty="0"/>
          </a:p>
          <a:p>
            <a:r>
              <a:rPr lang="fr-CA" dirty="0" smtClean="0"/>
              <a:t>EX</a:t>
            </a:r>
            <a:r>
              <a:rPr lang="fr-CA" dirty="0"/>
              <a:t> : 3,6,4,6,2,1,3,5,4,3,3</a:t>
            </a:r>
            <a:endParaRPr lang="en-CA" dirty="0"/>
          </a:p>
          <a:p>
            <a:pPr lvl="1"/>
            <a:r>
              <a:rPr lang="en-CA" dirty="0" smtClean="0"/>
              <a:t>Il y a 4 </a:t>
            </a:r>
            <a:r>
              <a:rPr lang="en-CA" dirty="0" err="1" smtClean="0"/>
              <a:t>données</a:t>
            </a:r>
            <a:r>
              <a:rPr lang="en-CA" dirty="0" smtClean="0"/>
              <a:t> de 3.</a:t>
            </a:r>
          </a:p>
          <a:p>
            <a:pPr lvl="1"/>
            <a:r>
              <a:rPr lang="en-CA" dirty="0"/>
              <a:t>Il y a </a:t>
            </a:r>
            <a:r>
              <a:rPr lang="en-CA" dirty="0" smtClean="0"/>
              <a:t>2 </a:t>
            </a:r>
            <a:r>
              <a:rPr lang="en-CA" dirty="0" err="1"/>
              <a:t>données</a:t>
            </a:r>
            <a:r>
              <a:rPr lang="en-CA" dirty="0"/>
              <a:t> de </a:t>
            </a:r>
            <a:r>
              <a:rPr lang="en-CA" dirty="0" smtClean="0"/>
              <a:t>6.</a:t>
            </a:r>
            <a:endParaRPr lang="en-CA" dirty="0"/>
          </a:p>
          <a:p>
            <a:pPr lvl="1"/>
            <a:r>
              <a:rPr lang="en-CA" dirty="0"/>
              <a:t>Il y a </a:t>
            </a:r>
            <a:r>
              <a:rPr lang="en-CA" dirty="0" smtClean="0"/>
              <a:t>1 </a:t>
            </a:r>
            <a:r>
              <a:rPr lang="en-CA" dirty="0" err="1"/>
              <a:t>données</a:t>
            </a:r>
            <a:r>
              <a:rPr lang="en-CA" dirty="0"/>
              <a:t> de </a:t>
            </a:r>
            <a:r>
              <a:rPr lang="en-CA" dirty="0" smtClean="0"/>
              <a:t>2.</a:t>
            </a:r>
            <a:endParaRPr lang="en-CA" dirty="0"/>
          </a:p>
          <a:p>
            <a:pPr lvl="1"/>
            <a:r>
              <a:rPr lang="en-CA" dirty="0"/>
              <a:t>Il y a </a:t>
            </a:r>
            <a:r>
              <a:rPr lang="en-CA" dirty="0" smtClean="0"/>
              <a:t>2 </a:t>
            </a:r>
            <a:r>
              <a:rPr lang="en-CA" dirty="0" err="1"/>
              <a:t>données</a:t>
            </a:r>
            <a:r>
              <a:rPr lang="en-CA" dirty="0"/>
              <a:t> de </a:t>
            </a:r>
            <a:r>
              <a:rPr lang="en-CA" dirty="0" smtClean="0"/>
              <a:t>4.</a:t>
            </a:r>
          </a:p>
          <a:p>
            <a:pPr lvl="1"/>
            <a:r>
              <a:rPr lang="fr-CA" dirty="0" smtClean="0"/>
              <a:t>Il y a 1 données de 1.</a:t>
            </a:r>
            <a:endParaRPr lang="en-CA" dirty="0" smtClean="0"/>
          </a:p>
          <a:p>
            <a:pPr lvl="1"/>
            <a:r>
              <a:rPr lang="en-CA" dirty="0"/>
              <a:t>Il y a </a:t>
            </a:r>
            <a:r>
              <a:rPr lang="en-CA" dirty="0" smtClean="0"/>
              <a:t>1 </a:t>
            </a:r>
            <a:r>
              <a:rPr lang="en-CA" dirty="0" err="1"/>
              <a:t>données</a:t>
            </a:r>
            <a:r>
              <a:rPr lang="en-CA" dirty="0"/>
              <a:t> de </a:t>
            </a:r>
            <a:r>
              <a:rPr lang="en-CA" dirty="0" smtClean="0"/>
              <a:t>5.</a:t>
            </a:r>
          </a:p>
          <a:p>
            <a:pPr marL="274320" lvl="1" indent="0">
              <a:buNone/>
            </a:pPr>
            <a:endParaRPr lang="en-CA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peux</a:t>
            </a:r>
            <a:r>
              <a:rPr lang="en-CA" dirty="0" smtClean="0"/>
              <a:t> les </a:t>
            </a:r>
            <a:r>
              <a:rPr lang="en-CA" dirty="0" err="1" smtClean="0"/>
              <a:t>mettre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order croissants (plus petit à plus grand)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groupe</a:t>
            </a:r>
            <a:r>
              <a:rPr lang="en-CA" dirty="0" smtClean="0"/>
              <a:t> les </a:t>
            </a:r>
            <a:r>
              <a:rPr lang="en-CA" dirty="0" err="1" smtClean="0"/>
              <a:t>mêmes</a:t>
            </a:r>
            <a:r>
              <a:rPr lang="en-CA" dirty="0" smtClean="0"/>
              <a:t> </a:t>
            </a:r>
            <a:r>
              <a:rPr lang="en-CA" dirty="0" err="1" smtClean="0"/>
              <a:t>données</a:t>
            </a:r>
            <a:r>
              <a:rPr lang="en-CA" dirty="0" smtClean="0"/>
              <a:t> ensemble pour </a:t>
            </a:r>
            <a:r>
              <a:rPr lang="en-CA" dirty="0" err="1" smtClean="0"/>
              <a:t>t’aider</a:t>
            </a:r>
            <a:r>
              <a:rPr lang="en-CA" dirty="0" smtClean="0"/>
              <a:t> as </a:t>
            </a:r>
            <a:r>
              <a:rPr lang="en-CA" dirty="0" err="1" smtClean="0"/>
              <a:t>trouver</a:t>
            </a:r>
            <a:r>
              <a:rPr lang="en-CA" dirty="0"/>
              <a:t> </a:t>
            </a:r>
            <a:r>
              <a:rPr lang="en-CA" dirty="0" err="1" smtClean="0"/>
              <a:t>quelle</a:t>
            </a:r>
            <a:r>
              <a:rPr lang="en-CA" dirty="0" smtClean="0"/>
              <a:t> </a:t>
            </a:r>
            <a:r>
              <a:rPr lang="en-CA" dirty="0" err="1" smtClean="0"/>
              <a:t>donnée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écrit</a:t>
            </a:r>
            <a:r>
              <a:rPr lang="en-CA" dirty="0" smtClean="0"/>
              <a:t> plus </a:t>
            </a:r>
            <a:r>
              <a:rPr lang="en-CA" dirty="0" err="1" smtClean="0"/>
              <a:t>souvent</a:t>
            </a:r>
            <a:r>
              <a:rPr lang="en-CA" dirty="0" smtClean="0"/>
              <a:t>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CA" sz="1800" dirty="0" smtClean="0"/>
              <a:t>1,2,3,3,3,3,4,4,5,6,6</a:t>
            </a:r>
            <a:endParaRPr lang="en-CA" sz="1800" dirty="0"/>
          </a:p>
          <a:p>
            <a:pPr marL="274320" lvl="1" indent="0">
              <a:buNone/>
            </a:pPr>
            <a:endParaRPr lang="en-CA" sz="2800" dirty="0"/>
          </a:p>
          <a:p>
            <a:pPr marL="274320" lvl="1" indent="0">
              <a:buNone/>
            </a:pPr>
            <a:r>
              <a:rPr lang="en-CA" sz="2800" dirty="0" err="1" smtClean="0"/>
              <a:t>Alors</a:t>
            </a:r>
            <a:r>
              <a:rPr lang="en-CA" sz="2800" dirty="0" smtClean="0"/>
              <a:t>, le mode </a:t>
            </a:r>
            <a:r>
              <a:rPr lang="en-CA" sz="2800" dirty="0" err="1" smtClean="0"/>
              <a:t>est</a:t>
            </a:r>
            <a:r>
              <a:rPr lang="en-CA" sz="2800" dirty="0" smtClean="0"/>
              <a:t> 3.</a:t>
            </a:r>
          </a:p>
          <a:p>
            <a:pPr marL="274320" lvl="1" indent="0">
              <a:buNone/>
            </a:pPr>
            <a:r>
              <a:rPr lang="en-CA" sz="1400" dirty="0" smtClean="0"/>
              <a:t>* </a:t>
            </a:r>
            <a:r>
              <a:rPr lang="en-CA" sz="1400" dirty="0" err="1" smtClean="0"/>
              <a:t>Dans</a:t>
            </a:r>
            <a:r>
              <a:rPr lang="en-CA" sz="1400" dirty="0" smtClean="0"/>
              <a:t> un ensemble de </a:t>
            </a:r>
            <a:r>
              <a:rPr lang="en-CA" sz="1400" dirty="0" err="1" smtClean="0"/>
              <a:t>données</a:t>
            </a:r>
            <a:r>
              <a:rPr lang="en-CA" sz="1400" dirty="0" smtClean="0"/>
              <a:t>, </a:t>
            </a:r>
            <a:r>
              <a:rPr lang="en-CA" sz="1400" dirty="0" err="1" smtClean="0"/>
              <a:t>il</a:t>
            </a:r>
            <a:r>
              <a:rPr lang="en-CA" sz="1400" dirty="0" smtClean="0"/>
              <a:t> </a:t>
            </a:r>
            <a:r>
              <a:rPr lang="en-CA" sz="1400" dirty="0" err="1" smtClean="0"/>
              <a:t>peut</a:t>
            </a:r>
            <a:r>
              <a:rPr lang="en-CA" sz="1400" dirty="0" smtClean="0"/>
              <a:t> ne pas y </a:t>
            </a:r>
            <a:r>
              <a:rPr lang="en-CA" sz="1400" dirty="0" err="1" smtClean="0"/>
              <a:t>avir</a:t>
            </a:r>
            <a:r>
              <a:rPr lang="en-CA" sz="1400" dirty="0" smtClean="0"/>
              <a:t> de mode </a:t>
            </a:r>
            <a:r>
              <a:rPr lang="en-CA" sz="1400" dirty="0" err="1" smtClean="0"/>
              <a:t>ou</a:t>
            </a:r>
            <a:r>
              <a:rPr lang="en-CA" sz="1400" dirty="0" smtClean="0"/>
              <a:t> </a:t>
            </a:r>
            <a:r>
              <a:rPr lang="en-CA" sz="1400" dirty="0" err="1" smtClean="0"/>
              <a:t>il</a:t>
            </a:r>
            <a:r>
              <a:rPr lang="en-CA" sz="1400" dirty="0" smtClean="0"/>
              <a:t> </a:t>
            </a:r>
            <a:r>
              <a:rPr lang="en-CA" sz="1400" dirty="0" err="1" smtClean="0"/>
              <a:t>peut</a:t>
            </a:r>
            <a:r>
              <a:rPr lang="en-CA" sz="1400" dirty="0" smtClean="0"/>
              <a:t> y </a:t>
            </a:r>
            <a:r>
              <a:rPr lang="en-CA" sz="1400" dirty="0" err="1" smtClean="0"/>
              <a:t>avoir</a:t>
            </a:r>
            <a:r>
              <a:rPr lang="en-CA" sz="1400" dirty="0" smtClean="0"/>
              <a:t> plus d’un mode.</a:t>
            </a:r>
            <a:endParaRPr lang="en-CA" sz="1400" dirty="0"/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sz="3600" dirty="0"/>
              <a:t>La donnée qui revient le plus souvent dans le groupe de donné.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317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649" y="537519"/>
            <a:ext cx="4078965" cy="1737360"/>
          </a:xfrm>
        </p:spPr>
        <p:txBody>
          <a:bodyPr>
            <a:noAutofit/>
          </a:bodyPr>
          <a:lstStyle/>
          <a:p>
            <a:pPr algn="ctr"/>
            <a:r>
              <a:rPr lang="en-CA" sz="6600" dirty="0" smtClean="0"/>
              <a:t>La </a:t>
            </a:r>
            <a:r>
              <a:rPr lang="en-CA" sz="6600" dirty="0" err="1" smtClean="0"/>
              <a:t>moyenne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065"/>
            <a:ext cx="6711696" cy="64255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800" dirty="0" smtClean="0"/>
              <a:t>Additionne les données</a:t>
            </a:r>
          </a:p>
          <a:p>
            <a:r>
              <a:rPr lang="fr-CA" dirty="0"/>
              <a:t>EX : </a:t>
            </a:r>
            <a:r>
              <a:rPr lang="fr-CA" dirty="0" smtClean="0"/>
              <a:t>3,6,4,6,2,1,3,4,3,3</a:t>
            </a:r>
            <a:endParaRPr lang="en-CA" dirty="0"/>
          </a:p>
          <a:p>
            <a:pPr marL="274320" lvl="1" indent="0">
              <a:buNone/>
            </a:pPr>
            <a:endParaRPr lang="en-CA" dirty="0"/>
          </a:p>
          <a:p>
            <a:pPr marL="274320" lvl="1" indent="0">
              <a:buNone/>
            </a:pPr>
            <a:r>
              <a:rPr lang="en-CA" sz="2000" dirty="0" smtClean="0"/>
              <a:t>          3+6+4+6+2+1+3+4+3+3</a:t>
            </a:r>
            <a:r>
              <a:rPr lang="en-CA" sz="2000" dirty="0"/>
              <a:t>= </a:t>
            </a:r>
            <a:r>
              <a:rPr lang="en-CA" sz="2000" dirty="0" smtClean="0"/>
              <a:t>35</a:t>
            </a:r>
            <a:endParaRPr lang="en-CA" sz="2000" dirty="0"/>
          </a:p>
          <a:p>
            <a:pPr marL="0" indent="0">
              <a:buNone/>
            </a:pPr>
            <a:endParaRPr lang="fr-CA" sz="2800" dirty="0" smtClean="0"/>
          </a:p>
          <a:p>
            <a:pPr marL="0" indent="0">
              <a:buNone/>
            </a:pPr>
            <a:endParaRPr lang="fr-CA" sz="2800" dirty="0"/>
          </a:p>
          <a:p>
            <a:pPr marL="0" indent="0">
              <a:buNone/>
            </a:pPr>
            <a:r>
              <a:rPr lang="fr-CA" sz="2800" dirty="0" smtClean="0"/>
              <a:t>Divise la somme par le nombre de donnée que tu as additionné</a:t>
            </a:r>
          </a:p>
          <a:p>
            <a:pPr marL="274320" lvl="1" indent="0">
              <a:buNone/>
            </a:pPr>
            <a:endParaRPr lang="en-CA" dirty="0" smtClean="0"/>
          </a:p>
          <a:p>
            <a:pPr marL="274320" lvl="1" indent="0">
              <a:buNone/>
            </a:pPr>
            <a:r>
              <a:rPr lang="en-CA" sz="2000" dirty="0" smtClean="0"/>
              <a:t>                       35 ÷ 10 = 3,5</a:t>
            </a:r>
          </a:p>
          <a:p>
            <a:pPr marL="274320" lvl="1" indent="0">
              <a:buNone/>
            </a:pPr>
            <a:endParaRPr lang="en-CA" sz="2800" dirty="0" smtClean="0"/>
          </a:p>
          <a:p>
            <a:pPr marL="274320" lvl="1" indent="0">
              <a:buNone/>
            </a:pPr>
            <a:endParaRPr lang="en-CA" sz="2800" dirty="0"/>
          </a:p>
          <a:p>
            <a:pPr marL="274320" lvl="1" indent="0">
              <a:buNone/>
            </a:pPr>
            <a:r>
              <a:rPr lang="en-CA" sz="2800" dirty="0" err="1" smtClean="0"/>
              <a:t>Alors</a:t>
            </a:r>
            <a:r>
              <a:rPr lang="en-CA" sz="2800" dirty="0" smtClean="0"/>
              <a:t>, la </a:t>
            </a:r>
            <a:r>
              <a:rPr lang="en-CA" sz="2800" dirty="0" err="1" smtClean="0"/>
              <a:t>moyenne</a:t>
            </a:r>
            <a:r>
              <a:rPr lang="en-CA" sz="2800" dirty="0" smtClean="0"/>
              <a:t> </a:t>
            </a:r>
            <a:r>
              <a:rPr lang="en-CA" sz="2800" dirty="0" err="1" smtClean="0"/>
              <a:t>est</a:t>
            </a:r>
            <a:r>
              <a:rPr lang="en-CA" sz="2800" dirty="0" smtClean="0"/>
              <a:t> 3,5.</a:t>
            </a:r>
            <a:endParaRPr lang="en-CA" sz="2800" dirty="0"/>
          </a:p>
          <a:p>
            <a:pPr lvl="1"/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sz="3600" dirty="0"/>
              <a:t>Tu additionnes tous les nombres et tu divises ta somme par le montant de donnée que tu as additionné.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36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649" y="537519"/>
            <a:ext cx="4078965" cy="1737360"/>
          </a:xfrm>
        </p:spPr>
        <p:txBody>
          <a:bodyPr>
            <a:noAutofit/>
          </a:bodyPr>
          <a:lstStyle/>
          <a:p>
            <a:pPr algn="ctr"/>
            <a:r>
              <a:rPr lang="en-CA" sz="6600" dirty="0" smtClean="0"/>
              <a:t>La </a:t>
            </a:r>
            <a:r>
              <a:rPr lang="en-CA" sz="6600" dirty="0" err="1" smtClean="0"/>
              <a:t>médiane</a:t>
            </a:r>
            <a:endParaRPr lang="en-CA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5" y="345990"/>
            <a:ext cx="8196648" cy="68003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2200" dirty="0" smtClean="0"/>
              <a:t>Mettre les données en ordre croissant.          </a:t>
            </a:r>
          </a:p>
          <a:p>
            <a:pPr marL="0" indent="0">
              <a:buNone/>
            </a:pPr>
            <a:r>
              <a:rPr lang="fr-CA" sz="1800" dirty="0" smtClean="0"/>
              <a:t>EX</a:t>
            </a:r>
            <a:r>
              <a:rPr lang="fr-CA" sz="1800" dirty="0"/>
              <a:t> : </a:t>
            </a:r>
            <a:r>
              <a:rPr lang="fr-CA" sz="1800" dirty="0" smtClean="0"/>
              <a:t>3,6,14,9,2,1,11,5,4,18,3</a:t>
            </a:r>
          </a:p>
          <a:p>
            <a:pPr marL="274320" lvl="1" indent="0">
              <a:buNone/>
            </a:pPr>
            <a:endParaRPr lang="en-CA" dirty="0" smtClean="0"/>
          </a:p>
          <a:p>
            <a:pPr marL="274320" lvl="1" indent="0">
              <a:buNone/>
            </a:pPr>
            <a:r>
              <a:rPr lang="en-CA" dirty="0" err="1" smtClean="0"/>
              <a:t>Trouve</a:t>
            </a:r>
            <a:r>
              <a:rPr lang="en-CA" dirty="0" smtClean="0"/>
              <a:t> le </a:t>
            </a:r>
            <a:r>
              <a:rPr lang="en-CA" dirty="0" err="1" smtClean="0"/>
              <a:t>nombre</a:t>
            </a:r>
            <a:r>
              <a:rPr lang="en-CA" dirty="0" smtClean="0"/>
              <a:t> central.</a:t>
            </a:r>
          </a:p>
          <a:p>
            <a:pPr marL="274320" lvl="1" indent="0">
              <a:buNone/>
            </a:pPr>
            <a:r>
              <a:rPr lang="en-CA" dirty="0" err="1" smtClean="0"/>
              <a:t>Jumele</a:t>
            </a:r>
            <a:r>
              <a:rPr lang="en-CA" dirty="0" smtClean="0"/>
              <a:t> les </a:t>
            </a:r>
            <a:r>
              <a:rPr lang="en-CA" dirty="0" err="1" smtClean="0"/>
              <a:t>nombre</a:t>
            </a:r>
            <a:r>
              <a:rPr lang="en-CA" dirty="0" smtClean="0"/>
              <a:t> (</a:t>
            </a:r>
            <a:r>
              <a:rPr lang="en-CA" dirty="0" err="1" smtClean="0"/>
              <a:t>mettre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des </a:t>
            </a:r>
            <a:r>
              <a:rPr lang="en-CA" dirty="0" err="1" smtClean="0"/>
              <a:t>groupe</a:t>
            </a:r>
            <a:r>
              <a:rPr lang="en-CA" dirty="0" smtClean="0"/>
              <a:t> de 2). Le premier </a:t>
            </a:r>
            <a:r>
              <a:rPr lang="en-CA" dirty="0" err="1" smtClean="0"/>
              <a:t>nombre</a:t>
            </a:r>
            <a:r>
              <a:rPr lang="en-CA" dirty="0" smtClean="0"/>
              <a:t> et le </a:t>
            </a:r>
            <a:r>
              <a:rPr lang="en-CA" dirty="0" err="1" smtClean="0"/>
              <a:t>dernier</a:t>
            </a:r>
            <a:r>
              <a:rPr lang="en-CA" dirty="0" smtClean="0"/>
              <a:t> </a:t>
            </a:r>
            <a:r>
              <a:rPr lang="en-CA" dirty="0" err="1" smtClean="0"/>
              <a:t>nombre</a:t>
            </a:r>
            <a:r>
              <a:rPr lang="en-CA" dirty="0" smtClean="0"/>
              <a:t> se </a:t>
            </a:r>
            <a:r>
              <a:rPr lang="en-CA" dirty="0" err="1" smtClean="0"/>
              <a:t>jumelent</a:t>
            </a:r>
            <a:r>
              <a:rPr lang="en-CA" dirty="0" smtClean="0"/>
              <a:t> ensemble. Continue </a:t>
            </a:r>
            <a:r>
              <a:rPr lang="en-CA" dirty="0" err="1" smtClean="0"/>
              <a:t>jusqu’a</a:t>
            </a:r>
            <a:r>
              <a:rPr lang="en-CA" dirty="0" smtClean="0"/>
              <a:t> </a:t>
            </a:r>
            <a:r>
              <a:rPr lang="en-CA" dirty="0" err="1" smtClean="0"/>
              <a:t>tu</a:t>
            </a:r>
            <a:r>
              <a:rPr lang="en-CA" dirty="0" smtClean="0"/>
              <a:t> as </a:t>
            </a:r>
            <a:r>
              <a:rPr lang="en-CA" dirty="0" err="1" smtClean="0"/>
              <a:t>seulement</a:t>
            </a:r>
            <a:r>
              <a:rPr lang="en-CA" dirty="0" smtClean="0"/>
              <a:t> 1 </a:t>
            </a:r>
            <a:r>
              <a:rPr lang="en-CA" dirty="0" err="1" smtClean="0"/>
              <a:t>nombre</a:t>
            </a:r>
            <a:r>
              <a:rPr lang="en-CA" dirty="0" smtClean="0"/>
              <a:t> qui </a:t>
            </a:r>
            <a:r>
              <a:rPr lang="en-CA" dirty="0" err="1" smtClean="0"/>
              <a:t>reste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en-CA" dirty="0" err="1" smtClean="0"/>
              <a:t>quand</a:t>
            </a:r>
            <a:r>
              <a:rPr lang="en-CA" dirty="0" smtClean="0"/>
              <a:t> le </a:t>
            </a:r>
            <a:r>
              <a:rPr lang="en-CA" dirty="0" err="1" smtClean="0"/>
              <a:t>nombre</a:t>
            </a:r>
            <a:r>
              <a:rPr lang="en-CA" dirty="0" smtClean="0"/>
              <a:t> de </a:t>
            </a:r>
            <a:r>
              <a:rPr lang="en-CA" dirty="0" err="1" smtClean="0"/>
              <a:t>données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impair.)          </a:t>
            </a:r>
            <a:r>
              <a:rPr lang="fr-CA" sz="2400" dirty="0" smtClean="0"/>
              <a:t>			</a:t>
            </a:r>
          </a:p>
          <a:p>
            <a:pPr marL="274320" lvl="1" indent="0">
              <a:buNone/>
            </a:pPr>
            <a:r>
              <a:rPr lang="fr-CA" sz="2400" dirty="0">
                <a:solidFill>
                  <a:srgbClr val="FF0000"/>
                </a:solidFill>
              </a:rPr>
              <a:t>	</a:t>
            </a:r>
            <a:r>
              <a:rPr lang="fr-CA" sz="2400" dirty="0" smtClean="0">
                <a:solidFill>
                  <a:srgbClr val="FF0000"/>
                </a:solidFill>
              </a:rPr>
              <a:t>	</a:t>
            </a:r>
            <a:r>
              <a:rPr lang="en-CA" sz="2400" dirty="0" smtClean="0">
                <a:solidFill>
                  <a:srgbClr val="FF0000"/>
                </a:solidFill>
              </a:rPr>
              <a:t>1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B0F0"/>
                </a:solidFill>
              </a:rPr>
              <a:t>2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33CC33"/>
                </a:solidFill>
              </a:rPr>
              <a:t>3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CC0099"/>
                </a:solidFill>
              </a:rPr>
              <a:t>3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FF99"/>
                </a:solidFill>
              </a:rPr>
              <a:t>4</a:t>
            </a:r>
            <a:r>
              <a:rPr lang="en-CA" sz="2400" dirty="0" smtClean="0"/>
              <a:t>,</a:t>
            </a:r>
            <a:r>
              <a:rPr lang="en-CA" sz="3200" dirty="0" smtClean="0"/>
              <a:t>5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FF99"/>
                </a:solidFill>
              </a:rPr>
              <a:t>6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CC0099"/>
                </a:solidFill>
              </a:rPr>
              <a:t>9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33CC33"/>
                </a:solidFill>
              </a:rPr>
              <a:t>11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B0F0"/>
                </a:solidFill>
              </a:rPr>
              <a:t>14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FF0000"/>
                </a:solidFill>
              </a:rPr>
              <a:t>18</a:t>
            </a:r>
            <a:endParaRPr lang="en-CA" sz="24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en-CA" sz="1600" dirty="0" smtClean="0"/>
          </a:p>
          <a:p>
            <a:pPr marL="274320" lvl="1" indent="0">
              <a:buNone/>
            </a:pPr>
            <a:r>
              <a:rPr lang="en-CA" sz="2200" dirty="0" err="1" smtClean="0"/>
              <a:t>Alors</a:t>
            </a:r>
            <a:r>
              <a:rPr lang="en-CA" sz="2200" dirty="0" smtClean="0"/>
              <a:t>, la </a:t>
            </a:r>
            <a:r>
              <a:rPr lang="en-CA" sz="2200" dirty="0" err="1" smtClean="0"/>
              <a:t>médiane</a:t>
            </a:r>
            <a:r>
              <a:rPr lang="en-CA" sz="2200" dirty="0" smtClean="0"/>
              <a:t> </a:t>
            </a:r>
            <a:r>
              <a:rPr lang="en-CA" sz="2200" dirty="0" err="1" smtClean="0"/>
              <a:t>est</a:t>
            </a:r>
            <a:r>
              <a:rPr lang="en-CA" sz="2200" dirty="0" smtClean="0"/>
              <a:t> 5.</a:t>
            </a:r>
          </a:p>
          <a:p>
            <a:pPr marL="274320" lvl="1" indent="0">
              <a:buNone/>
            </a:pPr>
            <a:endParaRPr lang="fr-CA" sz="2400" dirty="0" smtClean="0"/>
          </a:p>
          <a:p>
            <a:pPr marL="274320" lvl="1" indent="0">
              <a:buNone/>
            </a:pPr>
            <a:r>
              <a:rPr lang="fr-CA" sz="2200" dirty="0" smtClean="0"/>
              <a:t>S’il </a:t>
            </a:r>
            <a:r>
              <a:rPr lang="fr-CA" sz="2200" dirty="0"/>
              <a:t>y a deux nombres </a:t>
            </a:r>
            <a:r>
              <a:rPr lang="fr-CA" sz="2200" dirty="0" smtClean="0"/>
              <a:t>centraux </a:t>
            </a:r>
            <a:r>
              <a:rPr lang="fr-CA" sz="2200" dirty="0"/>
              <a:t>tu </a:t>
            </a:r>
            <a:r>
              <a:rPr lang="fr-CA" sz="2200" dirty="0" smtClean="0"/>
              <a:t>dois les </a:t>
            </a:r>
            <a:r>
              <a:rPr lang="fr-CA" sz="2200" dirty="0"/>
              <a:t>additionner </a:t>
            </a:r>
            <a:r>
              <a:rPr lang="fr-CA" sz="2200" dirty="0" smtClean="0"/>
              <a:t>et </a:t>
            </a:r>
            <a:r>
              <a:rPr lang="fr-CA" sz="2200" dirty="0"/>
              <a:t>diviser ta somme en </a:t>
            </a:r>
            <a:r>
              <a:rPr lang="fr-CA" sz="2200" dirty="0" smtClean="0"/>
              <a:t>2 (tu dois trouver la moyenne). Tu auras 2 nombre centraux quand le nombre de données sont pair.</a:t>
            </a:r>
            <a:endParaRPr lang="en-CA" sz="2200" dirty="0"/>
          </a:p>
          <a:p>
            <a:pPr marL="274320" lvl="1" indent="0">
              <a:buNone/>
            </a:pPr>
            <a:r>
              <a:rPr lang="en-CA" dirty="0" smtClean="0"/>
              <a:t>Si Madame </a:t>
            </a:r>
            <a:r>
              <a:rPr lang="en-CA" dirty="0" err="1" smtClean="0"/>
              <a:t>inclu</a:t>
            </a:r>
            <a:r>
              <a:rPr lang="en-CA" dirty="0" smtClean="0"/>
              <a:t> </a:t>
            </a:r>
            <a:r>
              <a:rPr lang="en-CA" dirty="0" err="1" smtClean="0"/>
              <a:t>une</a:t>
            </a:r>
            <a:r>
              <a:rPr lang="en-CA" dirty="0" smtClean="0"/>
              <a:t> </a:t>
            </a:r>
            <a:r>
              <a:rPr lang="en-CA" dirty="0" err="1" smtClean="0"/>
              <a:t>autre</a:t>
            </a:r>
            <a:r>
              <a:rPr lang="en-CA" dirty="0" smtClean="0"/>
              <a:t> </a:t>
            </a:r>
            <a:r>
              <a:rPr lang="en-CA" dirty="0" err="1" smtClean="0"/>
              <a:t>donnée</a:t>
            </a:r>
            <a:r>
              <a:rPr lang="en-CA" dirty="0" smtClean="0"/>
              <a:t> à </a:t>
            </a:r>
            <a:r>
              <a:rPr lang="en-CA" dirty="0" err="1" smtClean="0"/>
              <a:t>l’exemple</a:t>
            </a:r>
            <a:r>
              <a:rPr lang="en-CA" dirty="0" smtClean="0"/>
              <a:t>: </a:t>
            </a:r>
            <a:r>
              <a:rPr lang="fr-CA" dirty="0" smtClean="0"/>
              <a:t>3,6,14,9,2,1,11,5,4,18,3,</a:t>
            </a:r>
            <a:r>
              <a:rPr lang="fr-CA" sz="2000" dirty="0" smtClean="0"/>
              <a:t>7 </a:t>
            </a:r>
            <a:endParaRPr lang="fr-CA" sz="2000" dirty="0"/>
          </a:p>
          <a:p>
            <a:pPr marL="274320" lvl="1" indent="0">
              <a:buNone/>
            </a:pPr>
            <a:r>
              <a:rPr lang="en-CA" sz="2800" dirty="0" smtClean="0">
                <a:solidFill>
                  <a:srgbClr val="FF0000"/>
                </a:solidFill>
              </a:rPr>
              <a:t>	</a:t>
            </a:r>
            <a:r>
              <a:rPr lang="en-CA" sz="2800" dirty="0" smtClean="0"/>
              <a:t>   	</a:t>
            </a:r>
            <a:r>
              <a:rPr lang="en-CA" sz="2400" dirty="0" smtClean="0">
                <a:solidFill>
                  <a:srgbClr val="FF0000"/>
                </a:solidFill>
              </a:rPr>
              <a:t>1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B0F0"/>
                </a:solidFill>
              </a:rPr>
              <a:t>2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33CC33"/>
                </a:solidFill>
              </a:rPr>
              <a:t>3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CC0099"/>
                </a:solidFill>
              </a:rPr>
              <a:t>3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FF99"/>
                </a:solidFill>
              </a:rPr>
              <a:t>4</a:t>
            </a:r>
            <a:r>
              <a:rPr lang="en-CA" sz="2400" dirty="0" smtClean="0"/>
              <a:t>,</a:t>
            </a:r>
            <a:r>
              <a:rPr lang="en-CA" sz="3200" dirty="0" smtClean="0"/>
              <a:t>5</a:t>
            </a:r>
            <a:r>
              <a:rPr lang="en-CA" sz="2400" dirty="0" smtClean="0"/>
              <a:t>,</a:t>
            </a:r>
            <a:r>
              <a:rPr lang="en-CA" sz="3200" dirty="0" smtClean="0"/>
              <a:t>7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FF99"/>
                </a:solidFill>
              </a:rPr>
              <a:t>6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CC0099"/>
                </a:solidFill>
              </a:rPr>
              <a:t>9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33CC33"/>
                </a:solidFill>
              </a:rPr>
              <a:t>11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00B0F0"/>
                </a:solidFill>
              </a:rPr>
              <a:t>14</a:t>
            </a:r>
            <a:r>
              <a:rPr lang="en-CA" sz="2400" dirty="0" smtClean="0"/>
              <a:t>,</a:t>
            </a:r>
            <a:r>
              <a:rPr lang="en-CA" sz="2400" dirty="0" smtClean="0">
                <a:solidFill>
                  <a:srgbClr val="FF0000"/>
                </a:solidFill>
              </a:rPr>
              <a:t>18</a:t>
            </a:r>
          </a:p>
          <a:p>
            <a:pPr marL="274320" lvl="1" indent="0">
              <a:buNone/>
            </a:pPr>
            <a:r>
              <a:rPr lang="en-CA" dirty="0" err="1" smtClean="0"/>
              <a:t>Trouve</a:t>
            </a:r>
            <a:r>
              <a:rPr lang="en-CA" dirty="0" smtClean="0"/>
              <a:t> la </a:t>
            </a:r>
            <a:r>
              <a:rPr lang="en-CA" dirty="0" err="1" smtClean="0"/>
              <a:t>moyenne</a:t>
            </a:r>
            <a:r>
              <a:rPr lang="en-CA" dirty="0" smtClean="0"/>
              <a:t> des </a:t>
            </a:r>
            <a:r>
              <a:rPr lang="en-CA" dirty="0" err="1" smtClean="0"/>
              <a:t>nombres</a:t>
            </a:r>
            <a:r>
              <a:rPr lang="en-CA" dirty="0" smtClean="0"/>
              <a:t> </a:t>
            </a:r>
            <a:r>
              <a:rPr lang="en-CA" dirty="0" err="1" smtClean="0"/>
              <a:t>centraux</a:t>
            </a:r>
            <a:r>
              <a:rPr lang="en-CA" dirty="0" smtClean="0"/>
              <a:t>.</a:t>
            </a:r>
          </a:p>
          <a:p>
            <a:pPr marL="274320" lvl="1" indent="0">
              <a:buNone/>
            </a:pPr>
            <a:r>
              <a:rPr lang="en-CA" dirty="0"/>
              <a:t>	</a:t>
            </a:r>
            <a:r>
              <a:rPr lang="en-CA" dirty="0" smtClean="0"/>
              <a:t>	5+7=12			12 ÷ 2= 6</a:t>
            </a:r>
          </a:p>
          <a:p>
            <a:pPr marL="274320" lvl="1" indent="0">
              <a:buNone/>
            </a:pPr>
            <a:endParaRPr lang="en-CA" dirty="0" smtClean="0"/>
          </a:p>
          <a:p>
            <a:pPr marL="274320" lvl="1" indent="0">
              <a:buNone/>
            </a:pPr>
            <a:r>
              <a:rPr lang="en-CA" dirty="0" err="1"/>
              <a:t>Alors</a:t>
            </a:r>
            <a:r>
              <a:rPr lang="en-CA" dirty="0"/>
              <a:t>, la </a:t>
            </a:r>
            <a:r>
              <a:rPr lang="en-CA" dirty="0" err="1"/>
              <a:t>médiane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smtClean="0"/>
              <a:t>6.</a:t>
            </a:r>
            <a:endParaRPr lang="en-CA" dirty="0"/>
          </a:p>
          <a:p>
            <a:pPr marL="274320" lvl="1" indent="0">
              <a:buNone/>
            </a:pPr>
            <a:endParaRPr lang="en-CA" dirty="0"/>
          </a:p>
          <a:p>
            <a:pPr marL="274320" lvl="1" indent="0">
              <a:buNone/>
            </a:pPr>
            <a:endParaRPr lang="en-CA" sz="2800" dirty="0"/>
          </a:p>
          <a:p>
            <a:pPr lvl="1"/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39" y="2423160"/>
            <a:ext cx="3522911" cy="4113564"/>
          </a:xfrm>
        </p:spPr>
        <p:txBody>
          <a:bodyPr>
            <a:normAutofit/>
          </a:bodyPr>
          <a:lstStyle/>
          <a:p>
            <a:r>
              <a:rPr lang="fr-CA" sz="3200" dirty="0"/>
              <a:t>La donnée qui </a:t>
            </a:r>
            <a:r>
              <a:rPr lang="fr-CA" sz="3200" dirty="0" smtClean="0"/>
              <a:t>se trouve au milieu </a:t>
            </a:r>
            <a:r>
              <a:rPr lang="fr-CA" sz="3200" dirty="0"/>
              <a:t>lorsque tous les nombres sont </a:t>
            </a:r>
            <a:r>
              <a:rPr lang="fr-CA" sz="3200" dirty="0" smtClean="0"/>
              <a:t>placés </a:t>
            </a:r>
            <a:r>
              <a:rPr lang="fr-CA" sz="3200" dirty="0"/>
              <a:t>en ordre croissant.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872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3649" y="537519"/>
            <a:ext cx="4078965" cy="1737360"/>
          </a:xfrm>
        </p:spPr>
        <p:txBody>
          <a:bodyPr>
            <a:noAutofit/>
          </a:bodyPr>
          <a:lstStyle/>
          <a:p>
            <a:pPr algn="ctr"/>
            <a:r>
              <a:rPr lang="en-CA" sz="6000" dirty="0" err="1" smtClean="0"/>
              <a:t>L’étendue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5" y="345990"/>
            <a:ext cx="8196648" cy="6800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200" dirty="0" smtClean="0"/>
              <a:t>Trouve la plus grande donnée et la plus petite. </a:t>
            </a:r>
          </a:p>
          <a:p>
            <a:pPr marL="0" indent="0">
              <a:buNone/>
            </a:pPr>
            <a:r>
              <a:rPr lang="fr-CA" sz="1800" dirty="0"/>
              <a:t>EX : 3,6,14,9,2,1,11,5,4,18,3</a:t>
            </a:r>
          </a:p>
          <a:p>
            <a:pPr marL="0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200" dirty="0" smtClean="0"/>
              <a:t>Si tu as beaucoup de données, place les en ordre croissant.   </a:t>
            </a:r>
          </a:p>
          <a:p>
            <a:pPr marL="0" indent="0">
              <a:buNone/>
            </a:pPr>
            <a:r>
              <a:rPr lang="fr-CA" sz="1800" dirty="0"/>
              <a:t>EX : 3,6,14,9,2,1,11,5,4,18,3</a:t>
            </a:r>
          </a:p>
          <a:p>
            <a:pPr marL="274320" lvl="1" indent="0">
              <a:buNone/>
            </a:pPr>
            <a:r>
              <a:rPr lang="fr-CA" sz="2400" dirty="0"/>
              <a:t>			</a:t>
            </a:r>
          </a:p>
          <a:p>
            <a:pPr marL="274320" lvl="1" indent="0">
              <a:buNone/>
            </a:pPr>
            <a:r>
              <a:rPr lang="fr-CA" sz="2400" dirty="0">
                <a:solidFill>
                  <a:srgbClr val="FF0000"/>
                </a:solidFill>
              </a:rPr>
              <a:t>		</a:t>
            </a:r>
            <a:r>
              <a:rPr lang="en-CA" sz="2400" dirty="0">
                <a:solidFill>
                  <a:srgbClr val="FF0000"/>
                </a:solidFill>
              </a:rPr>
              <a:t>1</a:t>
            </a:r>
            <a:r>
              <a:rPr lang="en-CA" sz="2400" dirty="0"/>
              <a:t>,2,3,3,4,5,6,9,11,14,</a:t>
            </a:r>
            <a:r>
              <a:rPr lang="en-CA" sz="2400" dirty="0">
                <a:solidFill>
                  <a:srgbClr val="FF0000"/>
                </a:solidFill>
              </a:rPr>
              <a:t>18</a:t>
            </a:r>
          </a:p>
          <a:p>
            <a:pPr marL="0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200" dirty="0" smtClean="0"/>
              <a:t>Soustraire la plus grande donnée par la plus petite donnée.        </a:t>
            </a:r>
          </a:p>
          <a:p>
            <a:pPr marL="274320" lvl="1" indent="0">
              <a:buNone/>
            </a:pPr>
            <a:r>
              <a:rPr lang="fr-CA" sz="2400" dirty="0" smtClean="0"/>
              <a:t>			</a:t>
            </a:r>
          </a:p>
          <a:p>
            <a:pPr marL="274320" lvl="1" indent="0">
              <a:buNone/>
            </a:pPr>
            <a:r>
              <a:rPr lang="fr-CA" sz="2400" dirty="0">
                <a:solidFill>
                  <a:srgbClr val="FF0000"/>
                </a:solidFill>
              </a:rPr>
              <a:t>	</a:t>
            </a:r>
            <a:r>
              <a:rPr lang="fr-CA" sz="2400" dirty="0" smtClean="0">
                <a:solidFill>
                  <a:srgbClr val="FF0000"/>
                </a:solidFill>
              </a:rPr>
              <a:t>	</a:t>
            </a:r>
            <a:r>
              <a:rPr lang="fr-CA" sz="2400" dirty="0" smtClean="0"/>
              <a:t>18- 1= 17</a:t>
            </a:r>
          </a:p>
          <a:p>
            <a:pPr marL="274320" lvl="1" indent="0">
              <a:buNone/>
            </a:pPr>
            <a:endParaRPr lang="en-CA" sz="1600" dirty="0" smtClean="0"/>
          </a:p>
          <a:p>
            <a:pPr marL="274320" lvl="1" indent="0">
              <a:buNone/>
            </a:pPr>
            <a:r>
              <a:rPr lang="en-CA" sz="2200" dirty="0" err="1" smtClean="0"/>
              <a:t>Alors</a:t>
            </a:r>
            <a:r>
              <a:rPr lang="en-CA" sz="2200" dirty="0" smtClean="0"/>
              <a:t>, la </a:t>
            </a:r>
            <a:r>
              <a:rPr lang="en-CA" sz="2200" dirty="0" err="1" smtClean="0"/>
              <a:t>tendance</a:t>
            </a:r>
            <a:r>
              <a:rPr lang="en-CA" sz="2200" dirty="0" smtClean="0"/>
              <a:t> </a:t>
            </a:r>
            <a:r>
              <a:rPr lang="en-CA" sz="2200" dirty="0" err="1" smtClean="0"/>
              <a:t>est</a:t>
            </a:r>
            <a:r>
              <a:rPr lang="en-CA" sz="2200" dirty="0" smtClean="0"/>
              <a:t> 17.</a:t>
            </a:r>
          </a:p>
          <a:p>
            <a:pPr marL="274320" lvl="1" indent="0">
              <a:buNone/>
            </a:pPr>
            <a:endParaRPr lang="fr-CA" sz="2400" dirty="0" smtClean="0"/>
          </a:p>
          <a:p>
            <a:pPr marL="274320" lvl="1" indent="0">
              <a:buNone/>
            </a:pPr>
            <a:endParaRPr lang="en-CA" dirty="0"/>
          </a:p>
          <a:p>
            <a:pPr marL="274320" lvl="1" indent="0">
              <a:buNone/>
            </a:pPr>
            <a:endParaRPr lang="en-CA" sz="2800" dirty="0"/>
          </a:p>
          <a:p>
            <a:pPr lvl="1"/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39" y="2423160"/>
            <a:ext cx="3522911" cy="4113564"/>
          </a:xfrm>
        </p:spPr>
        <p:txBody>
          <a:bodyPr>
            <a:normAutofit/>
          </a:bodyPr>
          <a:lstStyle/>
          <a:p>
            <a:r>
              <a:rPr lang="fr-CA" sz="3200" dirty="0"/>
              <a:t>La différence entre la plus grande et la plus petite donnée.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47438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67</TotalTime>
  <Words>117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Bookman Old Style</vt:lpstr>
      <vt:lpstr>Century Gothic</vt:lpstr>
      <vt:lpstr>Wingdings</vt:lpstr>
      <vt:lpstr>Wood Type</vt:lpstr>
      <vt:lpstr>La tendance centrale et l’étendue</vt:lpstr>
      <vt:lpstr>Le mode</vt:lpstr>
      <vt:lpstr>La moyenne</vt:lpstr>
      <vt:lpstr>La médiane</vt:lpstr>
      <vt:lpstr>L’étendue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tendance centrale et l’étendue</dc:title>
  <dc:creator>Allen, Chelsey (ASD-E)</dc:creator>
  <cp:lastModifiedBy>Allen, Chelsey (ASD-E)</cp:lastModifiedBy>
  <cp:revision>13</cp:revision>
  <dcterms:created xsi:type="dcterms:W3CDTF">2020-05-04T16:54:38Z</dcterms:created>
  <dcterms:modified xsi:type="dcterms:W3CDTF">2020-05-05T00:54:08Z</dcterms:modified>
</cp:coreProperties>
</file>